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24" r:id="rId5"/>
    <p:sldId id="302" r:id="rId6"/>
    <p:sldId id="335" r:id="rId7"/>
    <p:sldId id="336" r:id="rId8"/>
    <p:sldId id="337" r:id="rId9"/>
    <p:sldId id="341" r:id="rId10"/>
    <p:sldId id="342" r:id="rId11"/>
    <p:sldId id="332" r:id="rId12"/>
    <p:sldId id="331" r:id="rId13"/>
    <p:sldId id="338" r:id="rId14"/>
    <p:sldId id="333" r:id="rId15"/>
    <p:sldId id="334" r:id="rId16"/>
    <p:sldId id="340" r:id="rId17"/>
    <p:sldId id="339" r:id="rId18"/>
    <p:sldId id="304" r:id="rId19"/>
    <p:sldId id="313" r:id="rId20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5033" autoAdjust="0"/>
  </p:normalViewPr>
  <p:slideViewPr>
    <p:cSldViewPr snapToGrid="0">
      <p:cViewPr>
        <p:scale>
          <a:sx n="100" d="100"/>
          <a:sy n="100" d="100"/>
        </p:scale>
        <p:origin x="-763" y="-571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r>
              <a:rPr lang="pt-PT"/>
              <a:t>1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698B016-9628-421B-A065-D1F65B1BD3D5}" type="datetime1">
              <a:rPr lang="pt-PT" smtClean="0"/>
              <a:t>29/11/2022</a:t>
            </a:fld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4A2883B-C52B-9199-09F7-5C9BDD82071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805393-A061-4254-8091-6B785F90778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r>
              <a:rPr lang="pt-PT" noProof="0"/>
              <a:t>1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60BF5BE-20EB-4C1F-9122-9EBF243BCBE6}" type="datetime1">
              <a:rPr lang="pt-PT" noProof="0" smtClean="0"/>
              <a:t>29/11/2022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r>
              <a:rPr lang="pt-PT" noProof="0"/>
              <a:t>12312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7937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5693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ção da Imagem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4" name="Hexágono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0" name="Hexágono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  <p:sp>
        <p:nvSpPr>
          <p:cNvPr id="24" name="Marcador de Posição do Tex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rtlCol="0"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nha Cronológ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una de Duas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6" name="Marcador de Posição do Tex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o Tex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o Tex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3" name="Marcador de Posição da Imagem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una de Três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6" name="Marcador de Posição do Tex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o Tex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o Tex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Texto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2" name="Marcador de Posição do Texto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Hexágono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4" name="Hexágono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1"/>
              </a:solidFill>
            </a:endParaRPr>
          </a:p>
        </p:txBody>
      </p:sp>
      <p:sp>
        <p:nvSpPr>
          <p:cNvPr id="5" name="Hexágono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1"/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clus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Marcador de Posição do Texto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7" name="Marcador de Posição do Texto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2" name="Marcador de Posição da Imagem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ção da Imagem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Retângulo 1" descr="Grande edifício de escritórios visto de baixo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4" name="Marcador de Posição do Tex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 rtlCol="0"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Posição da Imagem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" name="Oval 2" descr="Grande edifício de escritórios visto de baixo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5" name="Marcador de Posição do Texto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rtlCol="0"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 rtlCol="0"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Posição do Texto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Marcador de Posição da Imagem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3" name="Marcador de Posição da Imagem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7" name="Marcador de Posição do Texto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30F2D32-2771-F4A4-030F-A338EB49F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áfic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rtlCol="0"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5" name="Hexágono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7" name="Hexágono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9" name="Marcador de Posição da Imagem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 rtlCol="0"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qui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Marcador de Posição da Imagem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8" name="Marcador de Posição da Imagem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0" name="Marcador de Posição da Imagem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1" name="Marcador de Posição da Imagem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0" name="Hexágono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3" name="Marcador de Posição do Texto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4" name="Marcador de Posição do Texto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7" name="Marcador de Posição do Texto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8" name="Marcador de Posição do Texto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9" name="Marcador de Posição do Texto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0" name="Marcador de Posição do Texto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1" name="Marcador de Posição do Texto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2" name="Marcador de Posição do Texto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3" name="Marcador de Posição do Texto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4" name="Marcador de Posição do Texto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7" name="Marcador de Posição da Imagem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arcador de Posição de Conteúdo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1" name="Marcador de Posição de Conteúdo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2" name="Marcador de Posição de Conteúdo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3" name="Marcador de Posição de Conteúdo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4" name="Marcador de Posição de Conteúdo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5" name="Marcador de Posição de Conteúdo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D86211DA-778A-4970-B4A9-7BDFE6CF7127}" type="datetime1">
              <a:rPr lang="pt-PT" sz="1100" noProof="0" smtClean="0">
                <a:solidFill>
                  <a:schemeClr val="accent2"/>
                </a:solidFill>
              </a:rPr>
              <a:t>29/11/2022</a:t>
            </a:fld>
            <a:endParaRPr lang="pt-PT" sz="1100" noProof="0" dirty="0">
              <a:solidFill>
                <a:schemeClr val="accent2"/>
              </a:solidFill>
            </a:endParaRP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pt-PT" sz="1100" b="1" noProof="0">
                <a:solidFill>
                  <a:schemeClr val="accent2"/>
                </a:solidFill>
              </a:rPr>
              <a:t>Relatório Anual</a:t>
            </a:r>
          </a:p>
        </p:txBody>
      </p:sp>
      <p:sp>
        <p:nvSpPr>
          <p:cNvPr id="7" name="Marcador de Posição do Número do Diapositivo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C18C1E5-FB55-42F5-BD6D-9CC153FCDBE6}" type="slidenum">
              <a:rPr lang="pt-PT" sz="1100" noProof="0" smtClean="0">
                <a:solidFill>
                  <a:schemeClr val="accent4"/>
                </a:solidFill>
              </a:rPr>
              <a:pPr algn="r" rtl="0"/>
              <a:t>‹nº›</a:t>
            </a:fld>
            <a:endParaRPr lang="pt-PT" sz="1100" noProof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ção da Imagem 12" descr="Edifício de vidro azul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ágono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1" y="93749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531" y="2654985"/>
            <a:ext cx="3924935" cy="767590"/>
          </a:xfrm>
        </p:spPr>
        <p:txBody>
          <a:bodyPr rtlCol="0"/>
          <a:lstStyle/>
          <a:p>
            <a:pPr algn="ctr" rtl="0"/>
            <a:r>
              <a:rPr lang="pt-BR" dirty="0"/>
              <a:t>FeiraFácil</a:t>
            </a:r>
            <a:endParaRPr lang="pt-PT" dirty="0"/>
          </a:p>
        </p:txBody>
      </p: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algn="ctr" rtl="0"/>
            <a:r>
              <a:rPr lang="pt-PT" dirty="0" err="1"/>
              <a:t>EasyFeira</a:t>
            </a:r>
            <a:r>
              <a:rPr lang="pt-PT" dirty="0"/>
              <a:t> © 2022</a:t>
            </a:r>
          </a:p>
        </p:txBody>
      </p:sp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pt-PT" dirty="0"/>
              <a:t>Universidade do Minho</a:t>
            </a:r>
          </a:p>
          <a:p>
            <a:pPr rtl="0"/>
            <a:r>
              <a:rPr lang="pt-PT" dirty="0"/>
              <a:t>LI4 2022/2023</a:t>
            </a:r>
          </a:p>
        </p:txBody>
      </p:sp>
      <p:sp>
        <p:nvSpPr>
          <p:cNvPr id="21" name="Hexágono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2" name="Hexágono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3" name="Título 6">
            <a:extLst>
              <a:ext uri="{FF2B5EF4-FFF2-40B4-BE49-F238E27FC236}">
                <a16:creationId xmlns:a16="http://schemas.microsoft.com/office/drawing/2014/main" id="{48957524-3463-272A-7D89-BD894EF5E245}"/>
              </a:ext>
            </a:extLst>
          </p:cNvPr>
          <p:cNvSpPr txBox="1">
            <a:spLocks/>
          </p:cNvSpPr>
          <p:nvPr/>
        </p:nvSpPr>
        <p:spPr>
          <a:xfrm>
            <a:off x="4133531" y="3302114"/>
            <a:ext cx="3924935" cy="76759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400" dirty="0"/>
              <a:t>Checkpoint 1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8A913AFF-4112-61FA-ED3E-21E695A57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Arquitetura da Camada de Negócios</a:t>
            </a:r>
            <a:br>
              <a:rPr lang="pt-PT" sz="3200" b="0" dirty="0"/>
            </a:br>
            <a:endParaRPr lang="pt-PT" sz="3200" b="0" dirty="0"/>
          </a:p>
        </p:txBody>
      </p:sp>
      <p:pic>
        <p:nvPicPr>
          <p:cNvPr id="7" name="Marcador de Posição de Conteúdo 6" descr="Uma imagem com texto, céu&#10;&#10;Descrição gerada automaticamente">
            <a:extLst>
              <a:ext uri="{FF2B5EF4-FFF2-40B4-BE49-F238E27FC236}">
                <a16:creationId xmlns:a16="http://schemas.microsoft.com/office/drawing/2014/main" id="{926232E0-E583-7D34-0611-BD88989561D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06519" y="933450"/>
            <a:ext cx="11353351" cy="5614011"/>
          </a:xfrm>
        </p:spPr>
      </p:pic>
    </p:spTree>
    <p:extLst>
      <p:ext uri="{BB962C8B-B14F-4D97-AF65-F5344CB8AC3E}">
        <p14:creationId xmlns:p14="http://schemas.microsoft.com/office/powerpoint/2010/main" val="3906636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AC6732B-80C9-74D1-CD42-E7464D489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Diagrama de Packages</a:t>
            </a:r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639EFB4C-F238-5FCF-91DD-C9CEF4D696BA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70266" y="1420853"/>
            <a:ext cx="9651467" cy="4802147"/>
          </a:xfrm>
        </p:spPr>
      </p:pic>
    </p:spTree>
    <p:extLst>
      <p:ext uri="{BB962C8B-B14F-4D97-AF65-F5344CB8AC3E}">
        <p14:creationId xmlns:p14="http://schemas.microsoft.com/office/powerpoint/2010/main" val="795616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9A6B88CD-DA64-69EC-4774-FB287AA9F03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20892" y="1709530"/>
            <a:ext cx="9075633" cy="4445208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A4AA0C88-4500-40CD-36E2-3A30DB1B5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Diagrama de Sequência</a:t>
            </a:r>
          </a:p>
        </p:txBody>
      </p:sp>
    </p:spTree>
    <p:extLst>
      <p:ext uri="{BB962C8B-B14F-4D97-AF65-F5344CB8AC3E}">
        <p14:creationId xmlns:p14="http://schemas.microsoft.com/office/powerpoint/2010/main" val="2035356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77F040-C8D7-C18C-3F53-44C702973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Arquitetura da Camada de Dados</a:t>
            </a:r>
            <a:br>
              <a:rPr lang="pt-PT" sz="3200" b="0" dirty="0"/>
            </a:br>
            <a:endParaRPr lang="pt-PT" sz="3200" b="0" dirty="0"/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CE8E5BFB-986B-8D26-D13E-70B7C1B306D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58065" y="1529112"/>
            <a:ext cx="10395735" cy="4350325"/>
          </a:xfrm>
        </p:spPr>
      </p:pic>
    </p:spTree>
    <p:extLst>
      <p:ext uri="{BB962C8B-B14F-4D97-AF65-F5344CB8AC3E}">
        <p14:creationId xmlns:p14="http://schemas.microsoft.com/office/powerpoint/2010/main" val="554804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924BFCE-D900-4D9B-08A1-798BAC1F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Caracterização do Sistema de Interface</a:t>
            </a:r>
            <a:br>
              <a:rPr lang="pt-PT" sz="3200" b="0" dirty="0"/>
            </a:br>
            <a:endParaRPr lang="pt-PT" sz="3200" b="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A298D85-A0AA-94C9-BA26-43242F5C2E03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6" t="-660" r="11795" b="30089"/>
          <a:stretch/>
        </p:blipFill>
        <p:spPr bwMode="auto">
          <a:xfrm>
            <a:off x="1005352" y="1520686"/>
            <a:ext cx="2165231" cy="212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08A9D97-A7D3-A516-4DE6-AAAC605FD8BD}"/>
              </a:ext>
            </a:extLst>
          </p:cNvPr>
          <p:cNvSpPr txBox="1"/>
          <p:nvPr/>
        </p:nvSpPr>
        <p:spPr>
          <a:xfrm>
            <a:off x="3048828" y="324433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PT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ECFCA47E-A473-1D0E-06F3-92A3592A3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3415" y="1520686"/>
            <a:ext cx="2435118" cy="3246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A55723B-680B-A1FD-4FE8-88FA3581F3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3" t="9252" r="11492" b="3793"/>
          <a:stretch/>
        </p:blipFill>
        <p:spPr bwMode="auto">
          <a:xfrm>
            <a:off x="6937248" y="1326961"/>
            <a:ext cx="2762068" cy="389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289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1">
                <a:solidFill>
                  <a:schemeClr val="tx1"/>
                </a:solidFill>
              </a:rPr>
              <a:t>A Equipa</a:t>
            </a:r>
          </a:p>
        </p:txBody>
      </p:sp>
      <p:pic>
        <p:nvPicPr>
          <p:cNvPr id="46" name="Marcador de Posição da Imagem 45">
            <a:extLst>
              <a:ext uri="{FF2B5EF4-FFF2-40B4-BE49-F238E27FC236}">
                <a16:creationId xmlns:a16="http://schemas.microsoft.com/office/drawing/2014/main" id="{BBCAE79E-A970-4D29-9B36-494E5FA58585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897" b="6897"/>
          <a:stretch/>
        </p:blipFill>
        <p:spPr>
          <a:xfrm>
            <a:off x="878337" y="2555551"/>
            <a:ext cx="1484985" cy="1280160"/>
          </a:xfrm>
        </p:spPr>
      </p:pic>
      <p:sp>
        <p:nvSpPr>
          <p:cNvPr id="25" name="Marcador de Posição do Texto 24">
            <a:extLst>
              <a:ext uri="{FF2B5EF4-FFF2-40B4-BE49-F238E27FC236}">
                <a16:creationId xmlns:a16="http://schemas.microsoft.com/office/drawing/2014/main" id="{BCA14AB3-F8C5-4601-B349-EC1B8C7B60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544458"/>
          </a:xfrm>
        </p:spPr>
        <p:txBody>
          <a:bodyPr rtlCol="0"/>
          <a:lstStyle/>
          <a:p>
            <a:pPr rtl="0"/>
            <a:r>
              <a:rPr lang="pt-PT" noProof="1"/>
              <a:t>Luís Filipe Vilas</a:t>
            </a:r>
          </a:p>
          <a:p>
            <a:pPr rtl="0"/>
            <a:endParaRPr lang="pt-PT" sz="1100" noProof="1"/>
          </a:p>
        </p:txBody>
      </p:sp>
      <p:sp>
        <p:nvSpPr>
          <p:cNvPr id="27" name="Marcador de Posição do Texto 26">
            <a:extLst>
              <a:ext uri="{FF2B5EF4-FFF2-40B4-BE49-F238E27FC236}">
                <a16:creationId xmlns:a16="http://schemas.microsoft.com/office/drawing/2014/main" id="{4C14EE69-4487-4814-AC77-72381087B0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544458"/>
          </a:xfrm>
        </p:spPr>
        <p:txBody>
          <a:bodyPr rtlCol="0"/>
          <a:lstStyle/>
          <a:p>
            <a:pPr rtl="0"/>
            <a:r>
              <a:rPr lang="pt-BR" noProof="1">
                <a:solidFill>
                  <a:schemeClr val="accent4"/>
                </a:solidFill>
              </a:rPr>
              <a:t>“Front-End Developer”</a:t>
            </a:r>
          </a:p>
          <a:p>
            <a:pPr rtl="0"/>
            <a:r>
              <a:rPr lang="pt-BR" noProof="1"/>
              <a:t>a91697</a:t>
            </a:r>
            <a:endParaRPr lang="pt-PT" noProof="1"/>
          </a:p>
        </p:txBody>
      </p:sp>
      <p:pic>
        <p:nvPicPr>
          <p:cNvPr id="48" name="Marcador de Posição da Imagem 47">
            <a:extLst>
              <a:ext uri="{FF2B5EF4-FFF2-40B4-BE49-F238E27FC236}">
                <a16:creationId xmlns:a16="http://schemas.microsoft.com/office/drawing/2014/main" id="{3DA3586E-5B97-49E4-B090-AD9D2A9C4F80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/>
          <a:srcRect t="6897" b="6897"/>
          <a:stretch/>
        </p:blipFill>
        <p:spPr>
          <a:xfrm>
            <a:off x="3115921" y="2555551"/>
            <a:ext cx="1484985" cy="1280160"/>
          </a:xfrm>
        </p:spPr>
      </p:pic>
      <p:sp>
        <p:nvSpPr>
          <p:cNvPr id="29" name="Marcador de Posição do Texto 28">
            <a:extLst>
              <a:ext uri="{FF2B5EF4-FFF2-40B4-BE49-F238E27FC236}">
                <a16:creationId xmlns:a16="http://schemas.microsoft.com/office/drawing/2014/main" id="{E83F2E96-9C2D-4D1E-96F8-93A9DB1304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pt-BR" noProof="1"/>
              <a:t>J</a:t>
            </a:r>
            <a:r>
              <a:rPr lang="pt-PT" noProof="1"/>
              <a:t>oão Silva</a:t>
            </a:r>
          </a:p>
        </p:txBody>
      </p:sp>
      <p:sp>
        <p:nvSpPr>
          <p:cNvPr id="31" name="Marcador de Posição do Texto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544458"/>
          </a:xfrm>
        </p:spPr>
        <p:txBody>
          <a:bodyPr rtlCol="0"/>
          <a:lstStyle/>
          <a:p>
            <a:pPr rtl="0"/>
            <a:r>
              <a:rPr lang="pt-BR" noProof="1">
                <a:solidFill>
                  <a:schemeClr val="accent4"/>
                </a:solidFill>
              </a:rPr>
              <a:t>“Back-End Developer”</a:t>
            </a:r>
          </a:p>
          <a:p>
            <a:pPr rtl="0"/>
            <a:r>
              <a:rPr lang="pt-BR" noProof="1"/>
              <a:t>a</a:t>
            </a:r>
            <a:r>
              <a:rPr lang="pt-PT" noProof="1"/>
              <a:t>91671</a:t>
            </a:r>
          </a:p>
        </p:txBody>
      </p:sp>
      <p:pic>
        <p:nvPicPr>
          <p:cNvPr id="50" name="Marcador de Posição da Imagem 49">
            <a:extLst>
              <a:ext uri="{FF2B5EF4-FFF2-40B4-BE49-F238E27FC236}">
                <a16:creationId xmlns:a16="http://schemas.microsoft.com/office/drawing/2014/main" id="{EC2CC961-DBF2-4A0D-A6B3-7A630D18573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/>
          <a:srcRect t="6897" b="6897"/>
          <a:stretch/>
        </p:blipFill>
        <p:spPr>
          <a:xfrm>
            <a:off x="5353508" y="2555551"/>
            <a:ext cx="1484985" cy="1280160"/>
          </a:xfrm>
        </p:spPr>
      </p:pic>
      <p:sp>
        <p:nvSpPr>
          <p:cNvPr id="33" name="Marcador de Posição do Texto 32">
            <a:extLst>
              <a:ext uri="{FF2B5EF4-FFF2-40B4-BE49-F238E27FC236}">
                <a16:creationId xmlns:a16="http://schemas.microsoft.com/office/drawing/2014/main" id="{2F15E5CC-C708-41FE-A7A3-053E1BC87F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pt-PT" noProof="1"/>
              <a:t>Pedro Sequeira</a:t>
            </a:r>
          </a:p>
        </p:txBody>
      </p:sp>
      <p:sp>
        <p:nvSpPr>
          <p:cNvPr id="35" name="Marcador de Posição do Texto 34">
            <a:extLst>
              <a:ext uri="{FF2B5EF4-FFF2-40B4-BE49-F238E27FC236}">
                <a16:creationId xmlns:a16="http://schemas.microsoft.com/office/drawing/2014/main" id="{7F4ED7E2-1BC8-493D-91C3-FB23BE9F24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544458"/>
          </a:xfrm>
        </p:spPr>
        <p:txBody>
          <a:bodyPr rtlCol="0"/>
          <a:lstStyle/>
          <a:p>
            <a:pPr rtl="0"/>
            <a:r>
              <a:rPr lang="pt-PT" noProof="1">
                <a:solidFill>
                  <a:schemeClr val="accent4"/>
                </a:solidFill>
              </a:rPr>
              <a:t>”Data Analyst”</a:t>
            </a:r>
          </a:p>
          <a:p>
            <a:pPr rtl="0"/>
            <a:r>
              <a:rPr lang="pt-PT" noProof="1"/>
              <a:t>a91660</a:t>
            </a:r>
          </a:p>
        </p:txBody>
      </p:sp>
      <p:pic>
        <p:nvPicPr>
          <p:cNvPr id="52" name="Marcador de Posição da Imagem 51">
            <a:extLst>
              <a:ext uri="{FF2B5EF4-FFF2-40B4-BE49-F238E27FC236}">
                <a16:creationId xmlns:a16="http://schemas.microsoft.com/office/drawing/2014/main" id="{E531F544-C55C-4602-B4B8-F5660B7ED48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6"/>
          <a:srcRect t="6897" b="6897"/>
          <a:stretch/>
        </p:blipFill>
        <p:spPr>
          <a:xfrm>
            <a:off x="7602465" y="2555551"/>
            <a:ext cx="1484985" cy="1280160"/>
          </a:xfrm>
        </p:spPr>
      </p:pic>
      <p:sp>
        <p:nvSpPr>
          <p:cNvPr id="36" name="Marcador de Posição do Texto 35">
            <a:extLst>
              <a:ext uri="{FF2B5EF4-FFF2-40B4-BE49-F238E27FC236}">
                <a16:creationId xmlns:a16="http://schemas.microsoft.com/office/drawing/2014/main" id="{600F09FF-0051-4C2F-8747-35EDBE996D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pt-PT" noProof="1"/>
              <a:t>Rafael Mesquita</a:t>
            </a:r>
          </a:p>
        </p:txBody>
      </p:sp>
      <p:sp>
        <p:nvSpPr>
          <p:cNvPr id="37" name="Marcador de Posição do Texto 36">
            <a:extLst>
              <a:ext uri="{FF2B5EF4-FFF2-40B4-BE49-F238E27FC236}">
                <a16:creationId xmlns:a16="http://schemas.microsoft.com/office/drawing/2014/main" id="{D525FBF8-C8AC-493A-AC3E-6E93DBC80B0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544458"/>
          </a:xfrm>
        </p:spPr>
        <p:txBody>
          <a:bodyPr rtlCol="0"/>
          <a:lstStyle/>
          <a:p>
            <a:pPr rtl="0"/>
            <a:r>
              <a:rPr lang="pt-PT" noProof="1">
                <a:solidFill>
                  <a:schemeClr val="accent4"/>
                </a:solidFill>
              </a:rPr>
              <a:t>“Product Manager”</a:t>
            </a:r>
          </a:p>
          <a:p>
            <a:pPr rtl="0"/>
            <a:r>
              <a:rPr lang="pt-PT" noProof="1"/>
              <a:t>a95097</a:t>
            </a:r>
          </a:p>
        </p:txBody>
      </p:sp>
      <p:pic>
        <p:nvPicPr>
          <p:cNvPr id="54" name="Marcador de Posição da Imagem 53">
            <a:extLst>
              <a:ext uri="{FF2B5EF4-FFF2-40B4-BE49-F238E27FC236}">
                <a16:creationId xmlns:a16="http://schemas.microsoft.com/office/drawing/2014/main" id="{7E965E64-2E65-4450-990B-C108B3B75B6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7"/>
          <a:srcRect t="6897" b="6897"/>
          <a:stretch/>
        </p:blipFill>
        <p:spPr>
          <a:xfrm>
            <a:off x="9840051" y="2555551"/>
            <a:ext cx="1484985" cy="1280160"/>
          </a:xfrm>
        </p:spPr>
      </p:pic>
      <p:sp>
        <p:nvSpPr>
          <p:cNvPr id="38" name="Marcador de Posição do Texto 37">
            <a:extLst>
              <a:ext uri="{FF2B5EF4-FFF2-40B4-BE49-F238E27FC236}">
                <a16:creationId xmlns:a16="http://schemas.microsoft.com/office/drawing/2014/main" id="{B122B5B8-1BE2-44F4-94EE-51D52B4D042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pt-PT" noProof="1"/>
              <a:t>Vicente Castro</a:t>
            </a:r>
          </a:p>
        </p:txBody>
      </p:sp>
      <p:sp>
        <p:nvSpPr>
          <p:cNvPr id="39" name="Marcador de Posição do Texto 38">
            <a:extLst>
              <a:ext uri="{FF2B5EF4-FFF2-40B4-BE49-F238E27FC236}">
                <a16:creationId xmlns:a16="http://schemas.microsoft.com/office/drawing/2014/main" id="{4998361E-ED50-43C1-A2AE-2397B1E6CD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544458"/>
          </a:xfrm>
        </p:spPr>
        <p:txBody>
          <a:bodyPr rtlCol="0"/>
          <a:lstStyle/>
          <a:p>
            <a:pPr rtl="0"/>
            <a:r>
              <a:rPr lang="pt-PT" noProof="1">
                <a:solidFill>
                  <a:schemeClr val="accent4"/>
                </a:solidFill>
              </a:rPr>
              <a:t>“Back-End Developer”</a:t>
            </a:r>
          </a:p>
          <a:p>
            <a:pPr rtl="0"/>
            <a:r>
              <a:rPr lang="pt-PT" noProof="1"/>
              <a:t>a91677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C9B113F-A322-5076-B43A-F0EA7032C00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/>
              <a:t>Conclusão</a:t>
            </a:r>
          </a:p>
          <a:p>
            <a:pPr rtl="0"/>
            <a:endParaRPr lang="pt-PT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algn="just" rtl="0"/>
            <a:r>
              <a:rPr lang="pt-PT" dirty="0"/>
              <a:t>Tendo em conta a nossa apresentação e à nossa planificação concluímos que desenvolvemos uma base e uma estrutura sólida para passarmos para a </a:t>
            </a:r>
            <a:r>
              <a:rPr lang="pt-PT"/>
              <a:t>última fase </a:t>
            </a:r>
            <a:r>
              <a:rPr lang="pt-PT" dirty="0"/>
              <a:t>do projeto.</a:t>
            </a:r>
          </a:p>
          <a:p>
            <a:pPr rtl="0"/>
            <a:endParaRPr lang="pt-PT" dirty="0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4104833"/>
            <a:ext cx="4437484" cy="2183999"/>
          </a:xfrm>
        </p:spPr>
        <p:txBody>
          <a:bodyPr rtlCol="0"/>
          <a:lstStyle/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João Manuel Novais da Silva (a91671)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Luís Filipe Fernandes Vilas (a91697)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Pedro António Pires Correia Leite Sequeira (a91660)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Rafael Lima Mesquita (a95097)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Vicente de Carvalho Castro (a91677)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Marcador de Posição da Imagem 8" descr="grande plano de uma pont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7082" r="17082"/>
          <a:stretch/>
        </p:blipFill>
        <p:spPr>
          <a:xfrm>
            <a:off x="5888038" y="533400"/>
            <a:ext cx="5541962" cy="5611813"/>
          </a:xfr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7690FE7-05DA-91E2-9993-F0EF9B8203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30" y="494611"/>
            <a:ext cx="4275138" cy="83099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dirty="0"/>
              <a:t>Índice</a:t>
            </a: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2830" y="1325608"/>
            <a:ext cx="5052536" cy="4463257"/>
          </a:xfrm>
        </p:spPr>
        <p:txBody>
          <a:bodyPr rtlCol="0"/>
          <a:lstStyle/>
          <a:p>
            <a:pPr>
              <a:lnSpc>
                <a:spcPct val="100000"/>
              </a:lnSpc>
            </a:pPr>
            <a:r>
              <a:rPr lang="pt-PT" sz="1600" dirty="0"/>
              <a:t>Modelo de Domínio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Requisitos de Descrição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Requisitos de Manipulação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Requisitos de Controlo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Diagrama e Especificação de Use Cases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Arquitetura da Camada de Negócios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Diagrama de Packages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Diagramas de Sequência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Arquitetura da Camada de Dados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Caracterização do Sistema de Interface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Equipa de Trabalho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Conclusão</a:t>
            </a:r>
          </a:p>
        </p:txBody>
      </p:sp>
      <p:pic>
        <p:nvPicPr>
          <p:cNvPr id="11" name="Marcador de Posição da Imagem 10" descr="grande plano do edifício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351" r="15351"/>
          <a:stretch>
            <a:fillRect/>
          </a:stretch>
        </p:blipFill>
        <p:spPr/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6979950-682E-ACFC-D86F-1852CBF220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1C2838D1-7D7B-7B2F-E66A-DBE3B74C6B4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7990" y="1123121"/>
            <a:ext cx="9226827" cy="564542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PT" sz="1200" dirty="0"/>
              <a:t>- Uma empresa tem de ser representada por um ID.</a:t>
            </a:r>
          </a:p>
          <a:p>
            <a:pPr marL="0" indent="0">
              <a:buNone/>
            </a:pPr>
            <a:r>
              <a:rPr lang="pt-PT" sz="1200" dirty="0"/>
              <a:t>- Um utilizador tem de ser representado por um ID.</a:t>
            </a:r>
          </a:p>
          <a:p>
            <a:pPr marL="0" indent="0">
              <a:buNone/>
            </a:pPr>
            <a:r>
              <a:rPr lang="pt-PT" sz="1200" dirty="0"/>
              <a:t>- Um stand tem de ser representado por um ID.</a:t>
            </a:r>
          </a:p>
          <a:p>
            <a:pPr marL="0" indent="0">
              <a:buNone/>
            </a:pPr>
            <a:r>
              <a:rPr lang="pt-PT" sz="1200" dirty="0"/>
              <a:t>- Um certame tem de ser representado por um ID.</a:t>
            </a:r>
          </a:p>
          <a:p>
            <a:pPr marL="0" indent="0">
              <a:buNone/>
            </a:pPr>
            <a:r>
              <a:rPr lang="pt-PT" sz="1200" dirty="0"/>
              <a:t>- Um produto tem de ser representado por um ID.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PT" sz="1200" dirty="0"/>
              <a:t>- O registo de um cliente novo necessita de nome, morada, contacto, NIF</a:t>
            </a:r>
          </a:p>
          <a:p>
            <a:pPr marL="0" indent="0">
              <a:buNone/>
            </a:pPr>
            <a:r>
              <a:rPr lang="pt-PT" sz="1200" dirty="0"/>
              <a:t>- O registo de uma empresa nova necessita de nome, morada, contactos, </a:t>
            </a:r>
            <a:r>
              <a:rPr lang="pt-PT" sz="1200" dirty="0" err="1"/>
              <a:t>areas</a:t>
            </a:r>
            <a:r>
              <a:rPr lang="pt-PT" sz="1200" dirty="0"/>
              <a:t> de comercialização</a:t>
            </a:r>
          </a:p>
          <a:p>
            <a:pPr marL="0" indent="0">
              <a:buNone/>
            </a:pPr>
            <a:r>
              <a:rPr lang="pt-PT" sz="1200" dirty="0"/>
              <a:t>- O registo de um certame necessita de Nome, Descrição e Objetivo</a:t>
            </a:r>
          </a:p>
          <a:p>
            <a:pPr marL="0" indent="0">
              <a:buNone/>
            </a:pPr>
            <a:r>
              <a:rPr lang="pt-PT" sz="1200" dirty="0"/>
              <a:t>- O registo de um produto necessita de Nome, Descrição, Preço e Stock</a:t>
            </a:r>
          </a:p>
          <a:p>
            <a:pPr marL="0" indent="0">
              <a:buNone/>
            </a:pPr>
            <a:r>
              <a:rPr lang="pt-PT" sz="1200" dirty="0"/>
              <a:t>- O produto precisa de ter pelo menos uma foto</a:t>
            </a:r>
          </a:p>
          <a:p>
            <a:pPr marL="0" indent="0">
              <a:buNone/>
            </a:pPr>
            <a:r>
              <a:rPr lang="pt-PT" sz="1200" dirty="0"/>
              <a:t>(caso haja certames diferentes dependendo do tipo de produtos), lista de produtos para venda, lista de stands da empresa</a:t>
            </a:r>
          </a:p>
          <a:p>
            <a:pPr marL="0" indent="0">
              <a:buNone/>
            </a:pPr>
            <a:r>
              <a:rPr lang="pt-PT" sz="1200" dirty="0"/>
              <a:t>- Poder haver vários tipos de de certames</a:t>
            </a:r>
          </a:p>
          <a:p>
            <a:pPr marL="0" indent="0">
              <a:buNone/>
            </a:pPr>
            <a:r>
              <a:rPr lang="pt-PT" sz="1200" dirty="0"/>
              <a:t>- Poder haver vários stands</a:t>
            </a:r>
          </a:p>
          <a:p>
            <a:pPr marL="0" indent="0">
              <a:buNone/>
            </a:pPr>
            <a:r>
              <a:rPr lang="pt-PT" sz="1200" dirty="0"/>
              <a:t>- Um certame tem vários stands</a:t>
            </a:r>
          </a:p>
          <a:p>
            <a:pPr marL="0" indent="0">
              <a:buNone/>
            </a:pPr>
            <a:r>
              <a:rPr lang="pt-PT" sz="1200" dirty="0"/>
              <a:t>- Cada stand tem vários produtos</a:t>
            </a:r>
          </a:p>
          <a:p>
            <a:pPr marL="0" indent="0">
              <a:buNone/>
            </a:pPr>
            <a:r>
              <a:rPr lang="pt-PT" sz="1200" dirty="0"/>
              <a:t>- Cada produto está associado a pelo menos uma empresa</a:t>
            </a:r>
          </a:p>
          <a:p>
            <a:pPr marL="0" indent="0">
              <a:buNone/>
            </a:pPr>
            <a:r>
              <a:rPr lang="pt-PT" sz="1200" dirty="0"/>
              <a:t>- Cada stand está associado a uma empresa</a:t>
            </a:r>
          </a:p>
          <a:p>
            <a:pPr marL="0" indent="0">
              <a:buNone/>
            </a:pPr>
            <a:r>
              <a:rPr lang="pt-PT" sz="1200" dirty="0"/>
              <a:t>- Em termos de utilizadores, deve-se separar os vendedores dos compradores</a:t>
            </a:r>
          </a:p>
          <a:p>
            <a:pPr marL="0" indent="0">
              <a:buNone/>
            </a:pPr>
            <a:r>
              <a:rPr lang="pt-PT" sz="1200" dirty="0"/>
              <a:t>- Durante o pagamento deve ser possível adicionar um método de pagamento</a:t>
            </a:r>
          </a:p>
          <a:p>
            <a:pPr marL="0" indent="0">
              <a:buNone/>
            </a:pPr>
            <a:r>
              <a:rPr lang="pt-PT" sz="1200" dirty="0"/>
              <a:t>- O método de pagamento pode ser Paypal ou Cartão de Débito</a:t>
            </a:r>
          </a:p>
          <a:p>
            <a:pPr marL="0" indent="0">
              <a:buNone/>
            </a:pPr>
            <a:r>
              <a:rPr lang="pt-PT" sz="1200" dirty="0"/>
              <a:t>- Deve ser possível, ao utilizador, enviar uma Mensagem ao Vendedor de um Produto</a:t>
            </a:r>
          </a:p>
          <a:p>
            <a:pPr marL="0" indent="0">
              <a:buNone/>
            </a:pPr>
            <a:r>
              <a:rPr lang="pt-PT" sz="1200" dirty="0"/>
              <a:t>- Um registo de vendedor requer o IBAN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83B8A3B-16C8-E49B-70F8-8A84CD251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87" y="423006"/>
            <a:ext cx="10515600" cy="700115"/>
          </a:xfrm>
        </p:spPr>
        <p:txBody>
          <a:bodyPr/>
          <a:lstStyle/>
          <a:p>
            <a:r>
              <a:rPr lang="pt-PT" sz="3200" b="0" dirty="0"/>
              <a:t>Requisitos  Descrição</a:t>
            </a:r>
          </a:p>
        </p:txBody>
      </p:sp>
    </p:spTree>
    <p:extLst>
      <p:ext uri="{BB962C8B-B14F-4D97-AF65-F5344CB8AC3E}">
        <p14:creationId xmlns:p14="http://schemas.microsoft.com/office/powerpoint/2010/main" val="1015063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EF5AECB9-5202-9F11-D0D1-1559989816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9721" y="1621948"/>
            <a:ext cx="10515600" cy="4114800"/>
          </a:xfrm>
        </p:spPr>
        <p:txBody>
          <a:bodyPr/>
          <a:lstStyle/>
          <a:p>
            <a:pPr marL="0" indent="0">
              <a:buNone/>
            </a:pPr>
            <a:r>
              <a:rPr lang="pt-PT" dirty="0"/>
              <a:t>- Os utilizadores têm acesso a todos os certames e podem escolher qual lhes interessa</a:t>
            </a:r>
          </a:p>
          <a:p>
            <a:pPr marL="0" indent="0">
              <a:buNone/>
            </a:pPr>
            <a:r>
              <a:rPr lang="pt-PT" dirty="0"/>
              <a:t>- Os utilizadores podem possuir contas onde vão guardando o que forem gostando...</a:t>
            </a:r>
          </a:p>
          <a:p>
            <a:pPr marL="0" indent="0">
              <a:buNone/>
            </a:pPr>
            <a:r>
              <a:rPr lang="pt-PT" dirty="0"/>
              <a:t>- O número de vendas de um certo produto, e empresa, deve ser guardado e atualizado</a:t>
            </a:r>
          </a:p>
          <a:p>
            <a:pPr marL="0" indent="0">
              <a:buNone/>
            </a:pPr>
            <a:r>
              <a:rPr lang="pt-PT" dirty="0"/>
              <a:t>- Os dados das empresas devem poder ser acedidos por toda a gente a partir do seu nome</a:t>
            </a:r>
          </a:p>
          <a:p>
            <a:pPr marL="0" indent="0">
              <a:buNone/>
            </a:pPr>
            <a:r>
              <a:rPr lang="pt-PT" dirty="0"/>
              <a:t>- Os dados dos cliente devem poder ser acedidos pelas empresas que lhes vendem produtos</a:t>
            </a:r>
          </a:p>
          <a:p>
            <a:pPr marL="0" indent="0">
              <a:buNone/>
            </a:pPr>
            <a:r>
              <a:rPr lang="pt-PT" dirty="0"/>
              <a:t>- Cada cliente deverá ter acesso a uma lista de compras que tenha feito, tendo esta o produto e a empresa a que comprou</a:t>
            </a:r>
          </a:p>
          <a:p>
            <a:pPr marL="0" indent="0">
              <a:buNone/>
            </a:pPr>
            <a:r>
              <a:rPr lang="pt-PT" dirty="0"/>
              <a:t>- Deve ser possível editar, adicionar e remover stands.</a:t>
            </a:r>
          </a:p>
          <a:p>
            <a:pPr marL="0" indent="0">
              <a:buNone/>
            </a:pPr>
            <a:r>
              <a:rPr lang="pt-PT" dirty="0"/>
              <a:t>- Deve ser possível editar, adicionar e remover produtos.</a:t>
            </a:r>
          </a:p>
          <a:p>
            <a:pPr marL="0" indent="0">
              <a:buNone/>
            </a:pPr>
            <a:r>
              <a:rPr lang="pt-PT" dirty="0"/>
              <a:t>- Deve ser possível adicionar e remover produtos a um carrinho de compras.</a:t>
            </a:r>
          </a:p>
          <a:p>
            <a:pPr marL="0" indent="0">
              <a:buNone/>
            </a:pPr>
            <a:r>
              <a:rPr lang="pt-PT" dirty="0"/>
              <a:t>- Deve ser possível dar upgrade da conta de Utilizador para conta de Vendedor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6B8B6A2-8C51-6787-1768-0AB32F8D4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Requisitos de Manipulação</a:t>
            </a:r>
          </a:p>
        </p:txBody>
      </p:sp>
    </p:spTree>
    <p:extLst>
      <p:ext uri="{BB962C8B-B14F-4D97-AF65-F5344CB8AC3E}">
        <p14:creationId xmlns:p14="http://schemas.microsoft.com/office/powerpoint/2010/main" val="4061165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FFC16EE8-65A2-E3B4-923F-E423B4D816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9539" y="1612009"/>
            <a:ext cx="10515600" cy="4114800"/>
          </a:xfrm>
        </p:spPr>
        <p:txBody>
          <a:bodyPr/>
          <a:lstStyle/>
          <a:p>
            <a:pPr marL="0" indent="0">
              <a:buNone/>
            </a:pPr>
            <a:r>
              <a:rPr lang="pt-PT" dirty="0"/>
              <a:t>- Deverá ser possível de, a qualquer momento, obter a lista de empresas a utilizar a aplicação (nome, contacto, ...) pelos Administradores</a:t>
            </a:r>
          </a:p>
          <a:p>
            <a:pPr marL="0" indent="0">
              <a:buNone/>
            </a:pPr>
            <a:r>
              <a:rPr lang="pt-PT" dirty="0"/>
              <a:t>- Deverá ser possível de, a qualquer momento, obter a lista dos cliente a utilizar a aplicação pelo Administradores</a:t>
            </a:r>
          </a:p>
          <a:p>
            <a:pPr marL="0" indent="0">
              <a:buNone/>
            </a:pPr>
            <a:r>
              <a:rPr lang="pt-PT" dirty="0"/>
              <a:t>- As empresas, e os seus produtos, devem ser aprovadas pelos </a:t>
            </a:r>
            <a:r>
              <a:rPr lang="pt-PT" dirty="0" err="1"/>
              <a:t>Admins</a:t>
            </a:r>
            <a:r>
              <a:rPr lang="pt-PT" dirty="0"/>
              <a:t> antes de postarem na aplicação</a:t>
            </a:r>
          </a:p>
          <a:p>
            <a:pPr marL="0" indent="0">
              <a:buNone/>
            </a:pPr>
            <a:r>
              <a:rPr lang="pt-PT" dirty="0"/>
              <a:t>- Apenas os Administradores podem adicionar Certames.</a:t>
            </a:r>
          </a:p>
          <a:p>
            <a:pPr marL="0" indent="0">
              <a:buNone/>
            </a:pPr>
            <a:r>
              <a:rPr lang="pt-PT" dirty="0"/>
              <a:t>- Apenas os Administradores podem adicionar outros Administradores.</a:t>
            </a:r>
          </a:p>
          <a:p>
            <a:pPr marL="0" indent="0">
              <a:buNone/>
            </a:pPr>
            <a:r>
              <a:rPr lang="pt-PT" dirty="0"/>
              <a:t>- Um utilizador não pode criar um stand ou produtos sem o upgrade para conta de Vendedor</a:t>
            </a:r>
          </a:p>
          <a:p>
            <a:pPr marL="0" indent="0">
              <a:buNone/>
            </a:pPr>
            <a:r>
              <a:rPr lang="pt-PT" dirty="0"/>
              <a:t>- Apenas os utilizadores podem editar as </a:t>
            </a:r>
            <a:r>
              <a:rPr lang="pt-PT" dirty="0" err="1"/>
              <a:t>prórpias</a:t>
            </a:r>
            <a:r>
              <a:rPr lang="pt-PT" dirty="0"/>
              <a:t> contas.</a:t>
            </a:r>
          </a:p>
          <a:p>
            <a:pPr marL="0" indent="0">
              <a:buNone/>
            </a:pPr>
            <a:r>
              <a:rPr lang="pt-PT" dirty="0"/>
              <a:t>- Apenas os vendedores podem editar os produtos e stands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03760C-5196-5833-5438-8DA22598D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Requisitos de Controlo</a:t>
            </a:r>
          </a:p>
        </p:txBody>
      </p:sp>
    </p:spTree>
    <p:extLst>
      <p:ext uri="{BB962C8B-B14F-4D97-AF65-F5344CB8AC3E}">
        <p14:creationId xmlns:p14="http://schemas.microsoft.com/office/powerpoint/2010/main" val="464637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FA13A6A-4C3C-0AC6-6856-6C4FC87A3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Lista de Use Cases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67CCBDE-CA28-D629-456F-E9CE8FFCA044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396" y="1641037"/>
            <a:ext cx="5761208" cy="490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115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ção de Conteúdo 4" descr="Uma imagem com mesa&#10;&#10;Descrição gerada automaticamente">
            <a:extLst>
              <a:ext uri="{FF2B5EF4-FFF2-40B4-BE49-F238E27FC236}">
                <a16:creationId xmlns:a16="http://schemas.microsoft.com/office/drawing/2014/main" id="{294C7A14-EDA3-C734-E4C5-527ABAA96AD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81131" y="340355"/>
            <a:ext cx="4326709" cy="6177290"/>
          </a:xfrm>
        </p:spPr>
      </p:pic>
    </p:spTree>
    <p:extLst>
      <p:ext uri="{BB962C8B-B14F-4D97-AF65-F5344CB8AC3E}">
        <p14:creationId xmlns:p14="http://schemas.microsoft.com/office/powerpoint/2010/main" val="328259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CF01545B-80C9-B17F-0A79-EB1D4C80E3E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833986" y="1465455"/>
            <a:ext cx="6005214" cy="5103811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829B97-2DE5-4E72-3170-A3DEF8617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anchor="ctr">
            <a:normAutofit/>
          </a:bodyPr>
          <a:lstStyle/>
          <a:p>
            <a:r>
              <a:rPr lang="pt-PT" sz="4400" b="0"/>
              <a:t>Diagrama de Especificação de Use Cases</a:t>
            </a:r>
          </a:p>
        </p:txBody>
      </p:sp>
    </p:spTree>
    <p:extLst>
      <p:ext uri="{BB962C8B-B14F-4D97-AF65-F5344CB8AC3E}">
        <p14:creationId xmlns:p14="http://schemas.microsoft.com/office/powerpoint/2010/main" val="2636906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5C642B03-B6F8-9C53-987B-040424856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/>
          <a:lstStyle/>
          <a:p>
            <a:r>
              <a:rPr lang="en-US" sz="3200" b="0" dirty="0" err="1"/>
              <a:t>Modelo</a:t>
            </a:r>
            <a:r>
              <a:rPr lang="en-US" sz="3200" b="0" dirty="0"/>
              <a:t> de </a:t>
            </a:r>
            <a:r>
              <a:rPr lang="en-US" sz="3200" b="0" dirty="0" err="1"/>
              <a:t>Domínio</a:t>
            </a:r>
            <a:endParaRPr lang="en-US" sz="3200" b="0" dirty="0"/>
          </a:p>
        </p:txBody>
      </p:sp>
      <p:pic>
        <p:nvPicPr>
          <p:cNvPr id="9" name="Marcador de Posição de Conteúdo 8" descr="Uma imagem com texto, céu, mapa&#10;&#10;Descrição gerada automaticamente">
            <a:extLst>
              <a:ext uri="{FF2B5EF4-FFF2-40B4-BE49-F238E27FC236}">
                <a16:creationId xmlns:a16="http://schemas.microsoft.com/office/drawing/2014/main" id="{7B45DEF1-1F3C-E47A-30DD-2187413B214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70646" y="1610139"/>
            <a:ext cx="8999586" cy="4544599"/>
          </a:xfrm>
        </p:spPr>
      </p:pic>
    </p:spTree>
    <p:extLst>
      <p:ext uri="{BB962C8B-B14F-4D97-AF65-F5344CB8AC3E}">
        <p14:creationId xmlns:p14="http://schemas.microsoft.com/office/powerpoint/2010/main" val="7936815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49603283_TF16411253_Win32" id="{4EBFFD33-07D8-464A-841E-B8F69AB9D1A6}" vid="{615C29C1-5E0A-4E9A-8DBA-002AEAF1722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purl.org/dc/elements/1.1/"/>
    <ds:schemaRef ds:uri="http://schemas.openxmlformats.org/package/2006/metadata/core-properties"/>
    <ds:schemaRef ds:uri="http://purl.org/dc/dcmitype/"/>
    <ds:schemaRef ds:uri="71af3243-3dd4-4a8d-8c0d-dd76da1f02a5"/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{EAD0EAC4-04AE-4041-81EC-CE39923CB7DB}tf16411253_win32</Template>
  <TotalTime>535</TotalTime>
  <Words>734</Words>
  <Application>Microsoft Office PowerPoint</Application>
  <PresentationFormat>Ecrã Panorâmico</PresentationFormat>
  <Paragraphs>92</Paragraphs>
  <Slides>16</Slides>
  <Notes>4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Corbel</vt:lpstr>
      <vt:lpstr>Wingdings</vt:lpstr>
      <vt:lpstr>Tema do Office</vt:lpstr>
      <vt:lpstr>FeiraFácil</vt:lpstr>
      <vt:lpstr>Índice</vt:lpstr>
      <vt:lpstr>Requisitos  Descrição</vt:lpstr>
      <vt:lpstr>Requisitos de Manipulação</vt:lpstr>
      <vt:lpstr>Requisitos de Controlo</vt:lpstr>
      <vt:lpstr>Lista de Use Cases</vt:lpstr>
      <vt:lpstr>Apresentação do PowerPoint</vt:lpstr>
      <vt:lpstr>Diagrama de Especificação de Use Cases</vt:lpstr>
      <vt:lpstr>Modelo de Domínio</vt:lpstr>
      <vt:lpstr>Arquitetura da Camada de Negócios </vt:lpstr>
      <vt:lpstr>Diagrama de Packages</vt:lpstr>
      <vt:lpstr>Diagrama de Sequência</vt:lpstr>
      <vt:lpstr>Arquitetura da Camada de Dados </vt:lpstr>
      <vt:lpstr>Caracterização do Sistema de Interface </vt:lpstr>
      <vt:lpstr>A Equipa</vt:lpstr>
      <vt:lpstr>Conclusão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Luís Filipe Fernandes Vilas</dc:creator>
  <cp:lastModifiedBy>Luís Filipe Fernandes Vilas</cp:lastModifiedBy>
  <cp:revision>14</cp:revision>
  <dcterms:created xsi:type="dcterms:W3CDTF">2022-10-15T13:08:43Z</dcterms:created>
  <dcterms:modified xsi:type="dcterms:W3CDTF">2022-11-29T05:56:32Z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